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77FB-E6DE-4C40-B6A9-75783F24E940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A0EB-96CB-4039-B542-83252E287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0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3718-BB09-EAD8-F3A2-B6951B3E1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9AC53-DCAB-5654-E172-2B7E37429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A248-F49E-4FDE-3F4D-85CD8289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E1B3-E5C3-FEF6-471C-BC5CA6AD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C751A-45F2-7983-1EE8-75830B98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BFF5-956E-F019-7BDC-C4C39847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ECB5-93F9-AEC3-91F2-849F978E0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60BD-DA4E-F6B6-04EA-780CE8C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E7C6-6E45-F48B-406D-9E85DA82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8784-C409-99E1-BA2C-E9D828E6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5C56-3BE9-BC4E-DAB1-1DECA0A99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A8DDF-6E65-3160-D1D5-2FDF5289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7883-D80B-DC62-9A40-E34A587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C96F-B25C-AE4D-C3A8-DD2B3478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6258-487A-E9AE-0187-BEFF15C9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4A8-1709-B314-6C14-D91E704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85E2-5582-69AB-20A2-E05AEC0B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86AA-D090-EB52-02BC-697288A2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4DC3-7BDD-A2F7-7E1E-861A71E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3C30-2A44-CBA9-6415-9FCFBCCA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B311-1668-CECD-2437-4EC237B4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6E80A-567C-A098-DE1B-887D8CA8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19D7-4EF4-2D9B-3A74-190596E8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0431-1907-4749-9C71-9F6C664E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941D2-5C0B-86F3-63FD-7CEBA2E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6D0C-FE37-4D42-ED5A-9400AD38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23B2-459F-8B11-F0A1-8138D0B63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2404-C742-C61B-6021-59647682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223CE-BD02-D3B3-1859-52A201BE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275CC-7098-DC13-0680-6431FF84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B319-860C-6F75-394A-5CA03B53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8C78-77AC-7D5F-9E56-8ECA2ACB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FCD3-5BEC-1BAC-3FE0-684EAB15C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179-BD55-BA7B-0ADB-DF11B52B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02CE-DA96-99B2-75B4-698871E34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13EF7-E695-C48B-1EAF-6EC10E7B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FF5A6-21B6-A6D2-C4B0-65D0DD59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5B106-FBAF-8069-DF4A-135923E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3F21-BC69-D9BB-ECBC-200EC250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258B-60E0-3BE6-7023-5371E713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1E22-6CFE-9781-1336-AF777B16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BA547-24D7-6676-9935-3E4BD8EB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DA17-E646-8598-E058-A40A58B4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16004-B585-AA48-4636-88D5E508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3E3AF-A503-47C9-F7D8-0B49E8A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4C12-0D1D-A0EE-EB18-E2E2484D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7A9A-6F0F-B785-BD46-76CF3123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E2DF-AD3A-76A6-E5BE-3E358FB3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066E1-8064-A3AC-48E5-92F93B7D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5A7A-5BC4-7F1E-EDA8-902C45CD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6B374-11D6-17D1-ACD2-B675EFDC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37B53-3078-7DEF-9D43-8D7C5BE0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5620-2B85-921C-BD65-50A851D3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FBEAF-F35F-3478-9E22-4C0F67480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6C8B6-6057-EBB2-C1E8-9B5B54F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F3838-C923-3FB0-EF6E-754AC711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7368E-E3B8-59B8-BF48-7E705664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9E7C3-F273-5B54-FA49-C4CE6824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F60B047-28B4-86E1-6059-2D6C884A2F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89573" y="6015136"/>
            <a:ext cx="568854" cy="5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2E66B-189E-DB60-0604-F41B6F7E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17619" r="34800" b="17143"/>
          <a:stretch/>
        </p:blipFill>
        <p:spPr>
          <a:xfrm>
            <a:off x="318770" y="302414"/>
            <a:ext cx="701794" cy="86177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6A305-8510-2E67-931C-8B7DE0E2FACB}"/>
              </a:ext>
            </a:extLst>
          </p:cNvPr>
          <p:cNvSpPr txBox="1"/>
          <p:nvPr/>
        </p:nvSpPr>
        <p:spPr>
          <a:xfrm>
            <a:off x="1121048" y="302414"/>
            <a:ext cx="10752182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Ahsanullah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Science and Technology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F7CC2-2E11-1642-19C0-677DF2539AD1}"/>
              </a:ext>
            </a:extLst>
          </p:cNvPr>
          <p:cNvSpPr txBox="1"/>
          <p:nvPr/>
        </p:nvSpPr>
        <p:spPr>
          <a:xfrm>
            <a:off x="318770" y="1324015"/>
            <a:ext cx="11554460" cy="11079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		: EEE-4234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	: VLSI-II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		: BCD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PROJECT PRESENTATION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8E9B98-5A77-7764-386B-6F33383F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9310458"/>
              </p:ext>
            </p:extLst>
          </p:nvPr>
        </p:nvGraphicFramePr>
        <p:xfrm>
          <a:off x="318770" y="3429000"/>
          <a:ext cx="11554461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080">
                  <a:extLst>
                    <a:ext uri="{9D8B030D-6E8A-4147-A177-3AD203B41FA5}">
                      <a16:colId xmlns:a16="http://schemas.microsoft.com/office/drawing/2014/main" val="726396164"/>
                    </a:ext>
                  </a:extLst>
                </a:gridCol>
                <a:gridCol w="3164465">
                  <a:extLst>
                    <a:ext uri="{9D8B030D-6E8A-4147-A177-3AD203B41FA5}">
                      <a16:colId xmlns:a16="http://schemas.microsoft.com/office/drawing/2014/main" val="2638218122"/>
                    </a:ext>
                  </a:extLst>
                </a:gridCol>
                <a:gridCol w="2652916">
                  <a:extLst>
                    <a:ext uri="{9D8B030D-6E8A-4147-A177-3AD203B41FA5}">
                      <a16:colId xmlns:a16="http://schemas.microsoft.com/office/drawing/2014/main" val="1137569945"/>
                    </a:ext>
                  </a:extLst>
                </a:gridCol>
              </a:tblGrid>
              <a:tr h="1713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GROUP_03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20305"/>
                  </a:ext>
                </a:extLst>
              </a:tr>
              <a:tr h="1713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8611"/>
                  </a:ext>
                </a:extLst>
              </a:tr>
              <a:tr h="171309">
                <a:tc rowSpan="6"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Partha Sanjoy Dev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Part-time Teacher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Mr. Md. Shanian Moed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 Grade-II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424962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Mamunar Rahoman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20200105196 [TL]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6875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Fahim Mahmud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0621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Noor-E-Sadik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Rupam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6201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Humayra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Tahassum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20200105221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3682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20200105235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425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D821E4-74B5-6530-81CF-1C5755FE2ADF}"/>
              </a:ext>
            </a:extLst>
          </p:cNvPr>
          <p:cNvSpPr txBox="1"/>
          <p:nvPr/>
        </p:nvSpPr>
        <p:spPr>
          <a:xfrm>
            <a:off x="318770" y="2607340"/>
            <a:ext cx="1155446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(USB controller)</a:t>
            </a:r>
          </a:p>
        </p:txBody>
      </p:sp>
    </p:spTree>
    <p:extLst>
      <p:ext uri="{BB962C8B-B14F-4D97-AF65-F5344CB8AC3E}">
        <p14:creationId xmlns:p14="http://schemas.microsoft.com/office/powerpoint/2010/main" val="26043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F2383-587C-8B39-833F-BDF3204AFD06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FBA20D-4759-EFE0-2587-089E051DE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79"/>
          <a:stretch/>
        </p:blipFill>
        <p:spPr>
          <a:xfrm>
            <a:off x="406401" y="840510"/>
            <a:ext cx="3962400" cy="51169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DEEADF3-9DF9-EF91-B6D8-83FFC4D7D2F6}"/>
              </a:ext>
            </a:extLst>
          </p:cNvPr>
          <p:cNvSpPr txBox="1"/>
          <p:nvPr/>
        </p:nvSpPr>
        <p:spPr>
          <a:xfrm>
            <a:off x="4451927" y="2414201"/>
            <a:ext cx="7333672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Placement Check and Gate Count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A149ED-2490-0093-1BA1-0864CBA0B4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15"/>
          <a:stretch/>
        </p:blipFill>
        <p:spPr>
          <a:xfrm>
            <a:off x="4451927" y="840510"/>
            <a:ext cx="7333672" cy="1497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51D7E5-E815-5B49-C346-E6D52E8708A6}"/>
              </a:ext>
            </a:extLst>
          </p:cNvPr>
          <p:cNvSpPr txBox="1"/>
          <p:nvPr/>
        </p:nvSpPr>
        <p:spPr>
          <a:xfrm>
            <a:off x="406400" y="6031715"/>
            <a:ext cx="396240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Power via , Process Antenna verification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8A44A7-E124-14D6-CB9F-4692F4100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1613407"/>
              </p:ext>
            </p:extLst>
          </p:nvPr>
        </p:nvGraphicFramePr>
        <p:xfrm>
          <a:off x="4451927" y="3054426"/>
          <a:ext cx="733366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4056688378"/>
                    </a:ext>
                  </a:extLst>
                </a:gridCol>
                <a:gridCol w="729191">
                  <a:extLst>
                    <a:ext uri="{9D8B030D-6E8A-4147-A177-3AD203B41FA5}">
                      <a16:colId xmlns:a16="http://schemas.microsoft.com/office/drawing/2014/main" val="1554357739"/>
                    </a:ext>
                  </a:extLst>
                </a:gridCol>
                <a:gridCol w="618837">
                  <a:extLst>
                    <a:ext uri="{9D8B030D-6E8A-4147-A177-3AD203B41FA5}">
                      <a16:colId xmlns:a16="http://schemas.microsoft.com/office/drawing/2014/main" val="3089682988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107419170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30018640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856268447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31302822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2388698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706340444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26464439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69032513"/>
                    </a:ext>
                  </a:extLst>
                </a:gridCol>
                <a:gridCol w="517237">
                  <a:extLst>
                    <a:ext uri="{9D8B030D-6E8A-4147-A177-3AD203B41FA5}">
                      <a16:colId xmlns:a16="http://schemas.microsoft.com/office/drawing/2014/main" val="1323403629"/>
                    </a:ext>
                  </a:extLst>
                </a:gridCol>
                <a:gridCol w="489522">
                  <a:extLst>
                    <a:ext uri="{9D8B030D-6E8A-4147-A177-3AD203B41FA5}">
                      <a16:colId xmlns:a16="http://schemas.microsoft.com/office/drawing/2014/main" val="1379897283"/>
                    </a:ext>
                  </a:extLst>
                </a:gridCol>
              </a:tblGrid>
              <a:tr h="223058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65743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Clock Frequency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transition 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 Area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(Um</a:t>
                      </a:r>
                      <a:r>
                        <a:rPr lang="en-US" sz="1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LVS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 short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66926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0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1B577-5623-BC41-9A56-310A4F3F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0510"/>
            <a:ext cx="11379199" cy="51169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5855D-743D-EDD3-EAA7-C180211C162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(Sign Off)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591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0B6A10-2E36-3CE3-DC1E-1A0F69A5A984}"/>
              </a:ext>
            </a:extLst>
          </p:cNvPr>
          <p:cNvGrpSpPr/>
          <p:nvPr/>
        </p:nvGrpSpPr>
        <p:grpSpPr>
          <a:xfrm>
            <a:off x="2912275" y="803269"/>
            <a:ext cx="6367449" cy="5251459"/>
            <a:chOff x="2912273" y="477241"/>
            <a:chExt cx="6367449" cy="52514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FDFEC3-6BB6-6A4D-4FD6-2FB2E2ECF08E}"/>
                </a:ext>
              </a:extLst>
            </p:cNvPr>
            <p:cNvSpPr/>
            <p:nvPr/>
          </p:nvSpPr>
          <p:spPr>
            <a:xfrm>
              <a:off x="2912273" y="4805370"/>
              <a:ext cx="63674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Question session!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2364D-EC30-A628-0CF0-3644BC41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271" y="477241"/>
              <a:ext cx="4051451" cy="4025410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31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BDD1-E8BE-E659-36C1-3562915AAE73}"/>
              </a:ext>
            </a:extLst>
          </p:cNvPr>
          <p:cNvSpPr txBox="1"/>
          <p:nvPr/>
        </p:nvSpPr>
        <p:spPr>
          <a:xfrm>
            <a:off x="406400" y="397164"/>
            <a:ext cx="11379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(USB controller)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9E2C4-FFF5-6E37-6AE9-B31D587D9A4A}"/>
              </a:ext>
            </a:extLst>
          </p:cNvPr>
          <p:cNvGrpSpPr/>
          <p:nvPr/>
        </p:nvGrpSpPr>
        <p:grpSpPr>
          <a:xfrm>
            <a:off x="406399" y="1095631"/>
            <a:ext cx="11379201" cy="2456904"/>
            <a:chOff x="406399" y="837015"/>
            <a:chExt cx="11379201" cy="2456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073BEE-00AC-2A87-916C-A26E37D5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640" y="1339273"/>
              <a:ext cx="6910720" cy="1932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9C781A-E138-1F31-E5E5-44538641D18D}"/>
                </a:ext>
              </a:extLst>
            </p:cNvPr>
            <p:cNvSpPr/>
            <p:nvPr/>
          </p:nvSpPr>
          <p:spPr>
            <a:xfrm>
              <a:off x="406400" y="837015"/>
              <a:ext cx="11379200" cy="24569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70DDA-D29F-8A51-0CD5-D963E763FBEF}"/>
                </a:ext>
              </a:extLst>
            </p:cNvPr>
            <p:cNvSpPr txBox="1"/>
            <p:nvPr/>
          </p:nvSpPr>
          <p:spPr>
            <a:xfrm>
              <a:off x="406399" y="838824"/>
              <a:ext cx="3888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&amp; Parallel Data Communication -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612210-07AB-A5FE-87CD-44638416C1AF}"/>
                </a:ext>
              </a:extLst>
            </p:cNvPr>
            <p:cNvGrpSpPr/>
            <p:nvPr/>
          </p:nvGrpSpPr>
          <p:grpSpPr>
            <a:xfrm>
              <a:off x="7836767" y="1990017"/>
              <a:ext cx="919305" cy="150899"/>
              <a:chOff x="1701454" y="3958221"/>
              <a:chExt cx="1246905" cy="2124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1E7EA5-BA26-C1B7-5E4D-1F0EC4F2A770}"/>
                  </a:ext>
                </a:extLst>
              </p:cNvPr>
              <p:cNvSpPr/>
              <p:nvPr/>
            </p:nvSpPr>
            <p:spPr>
              <a:xfrm>
                <a:off x="170145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F1EE73-A654-C1C8-B5D0-A7A982FFF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1454" y="4170657"/>
                <a:ext cx="1246905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1371E8-1571-7216-0DF0-B95D57410C85}"/>
                  </a:ext>
                </a:extLst>
              </p:cNvPr>
              <p:cNvSpPr/>
              <p:nvPr/>
            </p:nvSpPr>
            <p:spPr>
              <a:xfrm>
                <a:off x="197854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E19879-5ED6-1283-2277-BA8A7F45F92B}"/>
                  </a:ext>
                </a:extLst>
              </p:cNvPr>
              <p:cNvSpPr/>
              <p:nvPr/>
            </p:nvSpPr>
            <p:spPr>
              <a:xfrm>
                <a:off x="225563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360639-B44F-1C51-3F21-AA55C464A371}"/>
                  </a:ext>
                </a:extLst>
              </p:cNvPr>
              <p:cNvSpPr/>
              <p:nvPr/>
            </p:nvSpPr>
            <p:spPr>
              <a:xfrm>
                <a:off x="253272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22DE92-672F-1C8C-036A-594816B71906}"/>
                  </a:ext>
                </a:extLst>
              </p:cNvPr>
              <p:cNvSpPr/>
              <p:nvPr/>
            </p:nvSpPr>
            <p:spPr>
              <a:xfrm>
                <a:off x="280981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14D86C0-ECAB-FAC2-3E16-52F4BF573D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784929"/>
              </p:ext>
            </p:extLst>
          </p:nvPr>
        </p:nvGraphicFramePr>
        <p:xfrm>
          <a:off x="6502400" y="3652034"/>
          <a:ext cx="5283200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233">
                  <a:extLst>
                    <a:ext uri="{9D8B030D-6E8A-4147-A177-3AD203B41FA5}">
                      <a16:colId xmlns:a16="http://schemas.microsoft.com/office/drawing/2014/main" val="1256575436"/>
                    </a:ext>
                  </a:extLst>
                </a:gridCol>
                <a:gridCol w="4074967">
                  <a:extLst>
                    <a:ext uri="{9D8B030D-6E8A-4147-A177-3AD203B41FA5}">
                      <a16:colId xmlns:a16="http://schemas.microsoft.com/office/drawing/2014/main" val="4050479331"/>
                    </a:ext>
                  </a:extLst>
                </a:gridCol>
              </a:tblGrid>
              <a:tr h="2837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I/O pin planning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2360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0447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734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8-bit Coordinate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42444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04222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move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Coordinate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64120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Control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781302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AC36456-5D0D-8BF2-C871-671307883A2C}"/>
              </a:ext>
            </a:extLst>
          </p:cNvPr>
          <p:cNvGrpSpPr/>
          <p:nvPr/>
        </p:nvGrpSpPr>
        <p:grpSpPr>
          <a:xfrm>
            <a:off x="406399" y="3813508"/>
            <a:ext cx="3727672" cy="2024012"/>
            <a:chOff x="489273" y="4054793"/>
            <a:chExt cx="3648364" cy="20240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DE6DC3-223B-2B3B-8DCE-5E42879B3DF5}"/>
                </a:ext>
              </a:extLst>
            </p:cNvPr>
            <p:cNvGrpSpPr/>
            <p:nvPr/>
          </p:nvGrpSpPr>
          <p:grpSpPr>
            <a:xfrm>
              <a:off x="489273" y="4054793"/>
              <a:ext cx="3648364" cy="2024012"/>
              <a:chOff x="511248" y="4123247"/>
              <a:chExt cx="3648364" cy="20240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AF37A9-5A4F-D7AE-2CEC-FE6B1E5D3DC2}"/>
                  </a:ext>
                </a:extLst>
              </p:cNvPr>
              <p:cNvSpPr/>
              <p:nvPr/>
            </p:nvSpPr>
            <p:spPr>
              <a:xfrm>
                <a:off x="511248" y="4123247"/>
                <a:ext cx="3648364" cy="202401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E01172-7F07-E2A8-B37F-ED44C07E35BE}"/>
                  </a:ext>
                </a:extLst>
              </p:cNvPr>
              <p:cNvSpPr/>
              <p:nvPr/>
            </p:nvSpPr>
            <p:spPr>
              <a:xfrm>
                <a:off x="606621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9EB9F5-8653-FBB3-A6EF-21D34AA6751C}"/>
                  </a:ext>
                </a:extLst>
              </p:cNvPr>
              <p:cNvSpPr/>
              <p:nvPr/>
            </p:nvSpPr>
            <p:spPr>
              <a:xfrm>
                <a:off x="2490839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36B3EC5F-1B89-3EB7-DA9B-99D3B5E888A1}"/>
                </a:ext>
              </a:extLst>
            </p:cNvPr>
            <p:cNvSpPr/>
            <p:nvPr/>
          </p:nvSpPr>
          <p:spPr>
            <a:xfrm rot="8102705">
              <a:off x="3249106" y="5295014"/>
              <a:ext cx="163806" cy="19372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Web cam">
              <a:extLst>
                <a:ext uri="{FF2B5EF4-FFF2-40B4-BE49-F238E27FC236}">
                  <a16:creationId xmlns:a16="http://schemas.microsoft.com/office/drawing/2014/main" id="{32A60C54-9B52-6663-719F-43AC5E9F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641" y="4341273"/>
              <a:ext cx="595805" cy="58203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A40910-C0FB-402F-EC20-35283F6A9D1A}"/>
                </a:ext>
              </a:extLst>
            </p:cNvPr>
            <p:cNvGrpSpPr/>
            <p:nvPr/>
          </p:nvGrpSpPr>
          <p:grpSpPr>
            <a:xfrm>
              <a:off x="841760" y="4572654"/>
              <a:ext cx="1062182" cy="988290"/>
              <a:chOff x="2618509" y="3620655"/>
              <a:chExt cx="1062182" cy="988290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B09E832-FDB5-35CC-054E-047B1898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509" y="4119418"/>
                <a:ext cx="106218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7B4D381-497C-208F-7EF1-229833130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600" y="3620655"/>
                <a:ext cx="0" cy="9882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97A047B-E82C-0CF7-BE33-46F7F9C2D90D}"/>
                  </a:ext>
                </a:extLst>
              </p:cNvPr>
              <p:cNvSpPr/>
              <p:nvPr/>
            </p:nvSpPr>
            <p:spPr>
              <a:xfrm>
                <a:off x="2946400" y="3897745"/>
                <a:ext cx="406400" cy="434110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231C3-8AED-356F-61E5-004005188F1E}"/>
              </a:ext>
            </a:extLst>
          </p:cNvPr>
          <p:cNvGrpSpPr/>
          <p:nvPr/>
        </p:nvGrpSpPr>
        <p:grpSpPr>
          <a:xfrm>
            <a:off x="4231517" y="4558979"/>
            <a:ext cx="2176513" cy="926294"/>
            <a:chOff x="4231517" y="4200893"/>
            <a:chExt cx="2176513" cy="92629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3E1D5A7-5D79-39F1-4C73-3C42F14BB603}"/>
                </a:ext>
              </a:extLst>
            </p:cNvPr>
            <p:cNvSpPr/>
            <p:nvPr/>
          </p:nvSpPr>
          <p:spPr>
            <a:xfrm>
              <a:off x="4231517" y="4200893"/>
              <a:ext cx="2176513" cy="92629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E690A1-73C8-6ED9-4E45-4E2C19738701}"/>
                </a:ext>
              </a:extLst>
            </p:cNvPr>
            <p:cNvSpPr txBox="1"/>
            <p:nvPr/>
          </p:nvSpPr>
          <p:spPr>
            <a:xfrm>
              <a:off x="4294908" y="4510151"/>
              <a:ext cx="16106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THEME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9469FA-FBE9-372A-48C3-9A0C8D3BD664}"/>
              </a:ext>
            </a:extLst>
          </p:cNvPr>
          <p:cNvSpPr txBox="1"/>
          <p:nvPr/>
        </p:nvSpPr>
        <p:spPr>
          <a:xfrm>
            <a:off x="406399" y="5165935"/>
            <a:ext cx="11379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is the representation of overall summary of the designed chip and chip’s pin arrangement.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Chip is not multi task supported, it needs specific command to operate.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80F1D-2026-E63A-B29C-6F079FA2985D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Device to Chip mapping-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4C4126-74E0-6C31-F8CA-268F8D97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12" y="1230400"/>
            <a:ext cx="6088444" cy="363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6CF0-70C4-F3BA-0CAA-801131FB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02" y="1768033"/>
            <a:ext cx="2668986" cy="2561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878B6-DFE1-588A-C8C4-4D031885A45F}"/>
              </a:ext>
            </a:extLst>
          </p:cNvPr>
          <p:cNvSpPr/>
          <p:nvPr/>
        </p:nvSpPr>
        <p:spPr>
          <a:xfrm>
            <a:off x="406400" y="822037"/>
            <a:ext cx="11379200" cy="42764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4E9541-5CE5-100D-A9DE-2AA5A93584BD}"/>
              </a:ext>
            </a:extLst>
          </p:cNvPr>
          <p:cNvSpPr/>
          <p:nvPr/>
        </p:nvSpPr>
        <p:spPr>
          <a:xfrm>
            <a:off x="7085292" y="2559016"/>
            <a:ext cx="1440873" cy="97905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566-DFD9-56F1-5152-DC1567E0DBC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diagram and design flow -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77F8B2-8E26-F169-E32F-43C34B02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10" y="766496"/>
            <a:ext cx="11759381" cy="5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853BE-75BE-4776-5034-64420ACBFD98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Testbench –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5EAF7-4832-D8E0-C0D5-25AA2552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1007"/>
            <a:ext cx="11379200" cy="471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88EF0-C41A-8A0C-0E61-BD9330B87312}"/>
              </a:ext>
            </a:extLst>
          </p:cNvPr>
          <p:cNvSpPr txBox="1"/>
          <p:nvPr/>
        </p:nvSpPr>
        <p:spPr>
          <a:xfrm>
            <a:off x="406400" y="5629737"/>
            <a:ext cx="11379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 or logic state | Generated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Verilog testbench code.</a:t>
            </a:r>
          </a:p>
        </p:txBody>
      </p:sp>
    </p:spTree>
    <p:extLst>
      <p:ext uri="{BB962C8B-B14F-4D97-AF65-F5344CB8AC3E}">
        <p14:creationId xmlns:p14="http://schemas.microsoft.com/office/powerpoint/2010/main" val="32948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7C05-6E38-EA25-EEBD-3A9C8E82B8CF}"/>
              </a:ext>
            </a:extLst>
          </p:cNvPr>
          <p:cNvSpPr txBox="1"/>
          <p:nvPr/>
        </p:nvSpPr>
        <p:spPr>
          <a:xfrm>
            <a:off x="406400" y="332512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Chip with IO pad and full schematic diagram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| Generated from Cadence Genus synthesis Tool.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A7B0D5-B267-CAB0-D7F0-C17FC9AD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67099"/>
            <a:ext cx="11379200" cy="203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BB9DA3-AE1C-2052-FA11-83B756036E08}"/>
              </a:ext>
            </a:extLst>
          </p:cNvPr>
          <p:cNvGrpSpPr/>
          <p:nvPr/>
        </p:nvGrpSpPr>
        <p:grpSpPr>
          <a:xfrm>
            <a:off x="406400" y="2863869"/>
            <a:ext cx="11379200" cy="3638533"/>
            <a:chOff x="406400" y="2928521"/>
            <a:chExt cx="11379200" cy="36385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9E4220-253E-994C-2655-938914EF4E52}"/>
                </a:ext>
              </a:extLst>
            </p:cNvPr>
            <p:cNvGrpSpPr/>
            <p:nvPr/>
          </p:nvGrpSpPr>
          <p:grpSpPr>
            <a:xfrm>
              <a:off x="406400" y="2928521"/>
              <a:ext cx="11379200" cy="3638533"/>
              <a:chOff x="406400" y="831273"/>
              <a:chExt cx="11379200" cy="4461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DD2A924-4513-2701-FF4E-0F2A08B38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00" y="831273"/>
                <a:ext cx="5642078" cy="446116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07E1CC-821A-607C-1675-ED6F2FF60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524" y="831274"/>
                <a:ext cx="5642076" cy="44611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7296F0-96DF-8042-CB5C-C23468399312}"/>
                </a:ext>
              </a:extLst>
            </p:cNvPr>
            <p:cNvSpPr txBox="1"/>
            <p:nvPr/>
          </p:nvSpPr>
          <p:spPr>
            <a:xfrm>
              <a:off x="489528" y="621461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 with IO pad.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6B932D-CC89-B44F-258F-A3A571FDC33B}"/>
                </a:ext>
              </a:extLst>
            </p:cNvPr>
            <p:cNvSpPr txBox="1"/>
            <p:nvPr/>
          </p:nvSpPr>
          <p:spPr>
            <a:xfrm>
              <a:off x="8027071" y="602916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schematic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53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6DFA5-50FB-764F-281A-A10685CC396B}"/>
              </a:ext>
            </a:extLst>
          </p:cNvPr>
          <p:cNvSpPr txBox="1"/>
          <p:nvPr/>
        </p:nvSpPr>
        <p:spPr>
          <a:xfrm>
            <a:off x="406400" y="360220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2430DE-2EE7-DB86-3F94-1933F8C1CC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/>
          <a:stretch/>
        </p:blipFill>
        <p:spPr>
          <a:xfrm>
            <a:off x="406399" y="794329"/>
            <a:ext cx="11379200" cy="241992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CC774-6E9D-0C01-4166-7DB5BE885B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8"/>
          <a:stretch/>
        </p:blipFill>
        <p:spPr>
          <a:xfrm>
            <a:off x="406399" y="3279033"/>
            <a:ext cx="11379200" cy="32787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E25CF0C-0CFA-E173-662E-CC69512899B9}"/>
              </a:ext>
            </a:extLst>
          </p:cNvPr>
          <p:cNvGrpSpPr/>
          <p:nvPr/>
        </p:nvGrpSpPr>
        <p:grpSpPr>
          <a:xfrm>
            <a:off x="9698181" y="1704109"/>
            <a:ext cx="1108364" cy="600365"/>
            <a:chOff x="9005454" y="1357744"/>
            <a:chExt cx="1108364" cy="600365"/>
          </a:xfrm>
        </p:grpSpPr>
        <p:sp>
          <p:nvSpPr>
            <p:cNvPr id="8" name="Speech Bubble: Rectangle with Corners Rounded 7">
              <a:extLst>
                <a:ext uri="{FF2B5EF4-FFF2-40B4-BE49-F238E27FC236}">
                  <a16:creationId xmlns:a16="http://schemas.microsoft.com/office/drawing/2014/main" id="{F791193F-3420-A578-3A90-671A9E6D8208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C46CE6-F742-1DC2-1E9D-BFFC4D62E9E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before CTS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7A9DD-8A12-0E94-5ED8-DC2A8DC77896}"/>
              </a:ext>
            </a:extLst>
          </p:cNvPr>
          <p:cNvGrpSpPr/>
          <p:nvPr/>
        </p:nvGrpSpPr>
        <p:grpSpPr>
          <a:xfrm>
            <a:off x="9698181" y="4618243"/>
            <a:ext cx="1108364" cy="600365"/>
            <a:chOff x="9005454" y="1357744"/>
            <a:chExt cx="1108364" cy="600365"/>
          </a:xfrm>
        </p:grpSpPr>
        <p:sp>
          <p:nvSpPr>
            <p:cNvPr id="12" name="Speech Bubble: Rectangle with Corners Rounded 11">
              <a:extLst>
                <a:ext uri="{FF2B5EF4-FFF2-40B4-BE49-F238E27FC236}">
                  <a16:creationId xmlns:a16="http://schemas.microsoft.com/office/drawing/2014/main" id="{E16CD1EC-C694-6489-DAA4-F614FB3F5709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D29CA-E3F5-743B-81EC-56381F60EB2B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STA report after routing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2780AE-9862-6C08-8C97-C0F1FD7D1D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50335"/>
            <a:ext cx="11379200" cy="251934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BA30FA-E7F5-9CFE-795B-43AAA679E034}"/>
              </a:ext>
            </a:extLst>
          </p:cNvPr>
          <p:cNvSpPr txBox="1"/>
          <p:nvPr/>
        </p:nvSpPr>
        <p:spPr>
          <a:xfrm>
            <a:off x="406400" y="323276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CTS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A99D57-DAF1-F8F0-84DD-749830D3859F}"/>
              </a:ext>
            </a:extLst>
          </p:cNvPr>
          <p:cNvGrpSpPr/>
          <p:nvPr/>
        </p:nvGrpSpPr>
        <p:grpSpPr>
          <a:xfrm>
            <a:off x="9855199" y="1709823"/>
            <a:ext cx="1108364" cy="600365"/>
            <a:chOff x="9005454" y="1357744"/>
            <a:chExt cx="1108364" cy="600365"/>
          </a:xfrm>
        </p:grpSpPr>
        <p:sp>
          <p:nvSpPr>
            <p:cNvPr id="9" name="Speech Bubble: Rectangle with Corners Rounded 8">
              <a:extLst>
                <a:ext uri="{FF2B5EF4-FFF2-40B4-BE49-F238E27FC236}">
                  <a16:creationId xmlns:a16="http://schemas.microsoft.com/office/drawing/2014/main" id="{5F766CD5-7AF5-1844-79A7-70B22700393C}"/>
                </a:ext>
              </a:extLst>
            </p:cNvPr>
            <p:cNvSpPr/>
            <p:nvPr/>
          </p:nvSpPr>
          <p:spPr>
            <a:xfrm>
              <a:off x="9005454" y="1357744"/>
              <a:ext cx="1108364" cy="600365"/>
            </a:xfrm>
            <a:prstGeom prst="wedgeRoundRectCallou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6BE20-4CA2-99D8-1BF0-6B527359680D}"/>
                </a:ext>
              </a:extLst>
            </p:cNvPr>
            <p:cNvSpPr txBox="1"/>
            <p:nvPr/>
          </p:nvSpPr>
          <p:spPr>
            <a:xfrm>
              <a:off x="9058563" y="1423247"/>
              <a:ext cx="10021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ccOptdesign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preCTS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8BCFB6-623C-B180-AFA1-2122FF0B42AD}"/>
              </a:ext>
            </a:extLst>
          </p:cNvPr>
          <p:cNvGrpSpPr/>
          <p:nvPr/>
        </p:nvGrpSpPr>
        <p:grpSpPr>
          <a:xfrm>
            <a:off x="406400" y="3351314"/>
            <a:ext cx="5610348" cy="3176638"/>
            <a:chOff x="6175253" y="3429000"/>
            <a:chExt cx="5610348" cy="317663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2E46D6-7D9C-2F41-3E51-A83604DE1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253" y="3429000"/>
              <a:ext cx="5610348" cy="31766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50F6-91F1-AF39-3E0F-E7EDB947942D}"/>
                </a:ext>
              </a:extLst>
            </p:cNvPr>
            <p:cNvSpPr txBox="1"/>
            <p:nvPr/>
          </p:nvSpPr>
          <p:spPr>
            <a:xfrm>
              <a:off x="6373087" y="593882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CTS Optimization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BDDFC6-3E61-705F-91E1-4D167F6BA63B}"/>
              </a:ext>
            </a:extLst>
          </p:cNvPr>
          <p:cNvGrpSpPr/>
          <p:nvPr/>
        </p:nvGrpSpPr>
        <p:grpSpPr>
          <a:xfrm>
            <a:off x="6175254" y="3355111"/>
            <a:ext cx="5610348" cy="3184236"/>
            <a:chOff x="406400" y="3421403"/>
            <a:chExt cx="5610348" cy="318423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CCACF8E-2658-9B48-C9BB-0C6C1E9D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3421403"/>
              <a:ext cx="5610348" cy="31842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5C8D-E942-A387-7916-38699EDF53D3}"/>
                </a:ext>
              </a:extLst>
            </p:cNvPr>
            <p:cNvSpPr txBox="1"/>
            <p:nvPr/>
          </p:nvSpPr>
          <p:spPr>
            <a:xfrm>
              <a:off x="614200" y="593601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2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0752E-B490-4DAD-25D7-32F3CA4F87D4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F8B3DC-E74E-89BF-D2E8-9848FE5F7833}"/>
              </a:ext>
            </a:extLst>
          </p:cNvPr>
          <p:cNvGrpSpPr/>
          <p:nvPr/>
        </p:nvGrpSpPr>
        <p:grpSpPr>
          <a:xfrm>
            <a:off x="406400" y="849745"/>
            <a:ext cx="5615709" cy="3336769"/>
            <a:chOff x="406400" y="849745"/>
            <a:chExt cx="5615709" cy="33367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733C0-2F11-0E13-4C98-C39079E6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849745"/>
              <a:ext cx="5615709" cy="27549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C64C8A93-8E29-9836-C0CA-FC11707BEF00}"/>
                </a:ext>
              </a:extLst>
            </p:cNvPr>
            <p:cNvGrpSpPr/>
            <p:nvPr/>
          </p:nvGrpSpPr>
          <p:grpSpPr>
            <a:xfrm>
              <a:off x="849744" y="3724849"/>
              <a:ext cx="1560945" cy="461665"/>
              <a:chOff x="849744" y="3687905"/>
              <a:chExt cx="1560945" cy="461665"/>
            </a:xfrm>
          </p:grpSpPr>
          <p:sp>
            <p:nvSpPr>
              <p:cNvPr id="15" name="Speech Bubble: Rectangle with Corners Rounded 14">
                <a:extLst>
                  <a:ext uri="{FF2B5EF4-FFF2-40B4-BE49-F238E27FC236}">
                    <a16:creationId xmlns:a16="http://schemas.microsoft.com/office/drawing/2014/main" id="{9D3B2CF9-A4C8-5958-B4B1-BE519F02192D}"/>
                  </a:ext>
                </a:extLst>
              </p:cNvPr>
              <p:cNvSpPr/>
              <p:nvPr/>
            </p:nvSpPr>
            <p:spPr>
              <a:xfrm rot="10800000">
                <a:off x="849744" y="3687905"/>
                <a:ext cx="1560945" cy="461665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E8A58C6-FFDD-FC7C-28A9-33C29AE5514E}"/>
                  </a:ext>
                </a:extLst>
              </p:cNvPr>
              <p:cNvSpPr txBox="1"/>
              <p:nvPr/>
            </p:nvSpPr>
            <p:spPr>
              <a:xfrm>
                <a:off x="914399" y="3788314"/>
                <a:ext cx="143163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DRC : 9 Viols</a:t>
                </a:r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F4DA57-54EC-F3B3-690A-3931B96EE2A0}"/>
              </a:ext>
            </a:extLst>
          </p:cNvPr>
          <p:cNvGrpSpPr/>
          <p:nvPr/>
        </p:nvGrpSpPr>
        <p:grpSpPr>
          <a:xfrm>
            <a:off x="6169891" y="849745"/>
            <a:ext cx="5615709" cy="3336769"/>
            <a:chOff x="6169891" y="849745"/>
            <a:chExt cx="5615709" cy="3336769"/>
          </a:xfrm>
          <a:solidFill>
            <a:schemeClr val="bg1">
              <a:lumMod val="85000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B2395-E36F-E7BE-EB13-B4AA8630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91" y="849745"/>
              <a:ext cx="5615709" cy="275491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B14E51E-1BFA-C954-B0C2-639ACF7F2BAE}"/>
                </a:ext>
              </a:extLst>
            </p:cNvPr>
            <p:cNvGrpSpPr/>
            <p:nvPr/>
          </p:nvGrpSpPr>
          <p:grpSpPr>
            <a:xfrm>
              <a:off x="9781309" y="3724849"/>
              <a:ext cx="1560945" cy="461665"/>
              <a:chOff x="9781309" y="3724849"/>
              <a:chExt cx="1560945" cy="461665"/>
            </a:xfrm>
            <a:grpFill/>
          </p:grpSpPr>
          <p:sp>
            <p:nvSpPr>
              <p:cNvPr id="20" name="Speech Bubble: Rectangle with Corners Rounded 19">
                <a:extLst>
                  <a:ext uri="{FF2B5EF4-FFF2-40B4-BE49-F238E27FC236}">
                    <a16:creationId xmlns:a16="http://schemas.microsoft.com/office/drawing/2014/main" id="{8F9FD8BD-9395-144D-EB63-6FAB541F6664}"/>
                  </a:ext>
                </a:extLst>
              </p:cNvPr>
              <p:cNvSpPr/>
              <p:nvPr/>
            </p:nvSpPr>
            <p:spPr>
              <a:xfrm rot="10800000">
                <a:off x="9781309" y="3724849"/>
                <a:ext cx="1560945" cy="461665"/>
              </a:xfrm>
              <a:prstGeom prst="wedgeRoundRectCallout">
                <a:avLst/>
              </a:prstGeom>
              <a:grp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F21E35-C1C1-C210-2F1F-430B2E875996}"/>
                  </a:ext>
                </a:extLst>
              </p:cNvPr>
              <p:cNvSpPr txBox="1"/>
              <p:nvPr/>
            </p:nvSpPr>
            <p:spPr>
              <a:xfrm>
                <a:off x="9845964" y="3825258"/>
                <a:ext cx="1431636" cy="276999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LVS : 38 Viols</a:t>
                </a:r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239CE6-C6DC-44AC-F8E5-349AA2ED65CA}"/>
              </a:ext>
            </a:extLst>
          </p:cNvPr>
          <p:cNvGrpSpPr/>
          <p:nvPr/>
        </p:nvGrpSpPr>
        <p:grpSpPr>
          <a:xfrm>
            <a:off x="3288145" y="3724849"/>
            <a:ext cx="6844146" cy="2754911"/>
            <a:chOff x="3288145" y="3724849"/>
            <a:chExt cx="6844146" cy="27549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0E0FEE-D9C5-87CD-913D-D9E10AC2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145" y="3724849"/>
              <a:ext cx="5615709" cy="275491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FAC66C0-E83D-103E-EF6F-DEF8DB0E0F6F}"/>
                </a:ext>
              </a:extLst>
            </p:cNvPr>
            <p:cNvGrpSpPr/>
            <p:nvPr/>
          </p:nvGrpSpPr>
          <p:grpSpPr>
            <a:xfrm>
              <a:off x="9080642" y="4847266"/>
              <a:ext cx="1051649" cy="1560945"/>
              <a:chOff x="9080642" y="4847266"/>
              <a:chExt cx="1051649" cy="1560945"/>
            </a:xfrm>
          </p:grpSpPr>
          <p:sp>
            <p:nvSpPr>
              <p:cNvPr id="24" name="Speech Bubble: Rectangle with Corners Rounded 23">
                <a:extLst>
                  <a:ext uri="{FF2B5EF4-FFF2-40B4-BE49-F238E27FC236}">
                    <a16:creationId xmlns:a16="http://schemas.microsoft.com/office/drawing/2014/main" id="{C9D501C6-3C6F-7C24-30A3-EEC2B68E3844}"/>
                  </a:ext>
                </a:extLst>
              </p:cNvPr>
              <p:cNvSpPr/>
              <p:nvPr/>
            </p:nvSpPr>
            <p:spPr>
              <a:xfrm rot="5400000">
                <a:off x="8825994" y="5101915"/>
                <a:ext cx="1560945" cy="1051648"/>
              </a:xfrm>
              <a:prstGeom prst="wedgeRoundRectCallou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8A38B2D-4955-5411-8B20-AAA6713EE35E}"/>
                  </a:ext>
                </a:extLst>
              </p:cNvPr>
              <p:cNvSpPr txBox="1"/>
              <p:nvPr/>
            </p:nvSpPr>
            <p:spPr>
              <a:xfrm>
                <a:off x="9080642" y="5404062"/>
                <a:ext cx="105164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PG_SHORT</a:t>
                </a:r>
              </a:p>
              <a:p>
                <a:pPr algn="ctr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 Viols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458</Words>
  <Application>Microsoft Office PowerPoint</Application>
  <PresentationFormat>Widescreen</PresentationFormat>
  <Paragraphs>120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Algerian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Mamunar Rahoman</dc:creator>
  <cp:lastModifiedBy>Mamunar Rahoman</cp:lastModifiedBy>
  <cp:revision>94</cp:revision>
  <dcterms:created xsi:type="dcterms:W3CDTF">2024-07-25T20:42:34Z</dcterms:created>
  <dcterms:modified xsi:type="dcterms:W3CDTF">2024-08-17T18:53:18Z</dcterms:modified>
</cp:coreProperties>
</file>